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3"/>
    <p:sldId id="1140" r:id="rId4"/>
    <p:sldId id="1142" r:id="rId5"/>
    <p:sldId id="1144" r:id="rId6"/>
    <p:sldId id="1145" r:id="rId7"/>
    <p:sldId id="1149" r:id="rId8"/>
    <p:sldId id="1146" r:id="rId9"/>
    <p:sldId id="1147" r:id="rId10"/>
    <p:sldId id="1150" r:id="rId11"/>
  </p:sldIdLst>
  <p:sldSz cx="12190095" cy="6858000"/>
  <p:notesSz cx="6858000" cy="9144000"/>
  <p:custDataLst>
    <p:tags r:id="rId16"/>
  </p:custDataLst>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39B97A"/>
    <a:srgbClr val="1EB26A"/>
    <a:srgbClr val="E3F2E7"/>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gs" Target="tags/tag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notesMaster" Target="notesMasters/notesMaster1.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1988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基础训练 </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 </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2629"/>
            <a:ext cx="11485848" cy="1684244"/>
          </a:xfrm>
        </p:spPr>
        <p:txBody>
          <a:bodyPr/>
          <a:lstStyle/>
          <a:p>
            <a:r>
              <a:rPr lang="en-US" altLang="zh-CN" b="1" dirty="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是一篇说明文。文章介绍了非遗传承人谢宏星用竹编技艺制作天宫空间站模型的故事。他通过开设博物馆、教学和社交媒体推广等方式传承这一传统文化</a:t>
            </a:r>
            <a:r>
              <a:rPr lang="en-US" altLang="zh-CN" b="1" dirty="0">
                <a:latin typeface="Times New Roman" panose="02020603050405020304" pitchFamily="18" charset="0"/>
                <a:ea typeface="宋体" panose="02010600030101010101" pitchFamily="2" charset="-122"/>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吸引了年轻群体关注。</a:t>
            </a:r>
            <a:endParaRPr lang="zh-CN" altLang="en-US" dirty="0"/>
          </a:p>
        </p:txBody>
      </p:sp>
      <p:pic>
        <p:nvPicPr>
          <p:cNvPr id="3" name="语篇导航-DA.eps" descr="id:2147487542;FounderCES"/>
          <p:cNvPicPr/>
          <p:nvPr/>
        </p:nvPicPr>
        <p:blipFill>
          <a:blip r:embed="rId1"/>
          <a:stretch>
            <a:fillRect/>
          </a:stretch>
        </p:blipFill>
        <p:spPr>
          <a:xfrm>
            <a:off x="593353" y="2576880"/>
            <a:ext cx="1498283" cy="365316"/>
          </a:xfrm>
          <a:prstGeom prst="rect">
            <a:avLst/>
          </a:prstGeom>
        </p:spPr>
      </p:pic>
      <p:pic>
        <p:nvPicPr>
          <p:cNvPr id="4" name="图片 3"/>
          <p:cNvPicPr>
            <a:picLocks noChangeAspect="1"/>
          </p:cNvPicPr>
          <p:nvPr/>
        </p:nvPicPr>
        <p:blipFill>
          <a:blip r:embed="rId2"/>
          <a:stretch>
            <a:fillRect/>
          </a:stretch>
        </p:blipFill>
        <p:spPr>
          <a:xfrm>
            <a:off x="813877" y="908720"/>
            <a:ext cx="10562659" cy="134537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 Hongxing, 42, became popular online for creating a tiny model of the Tiangong space station using bamboo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took him 46 days to complete the space station, using many kinds of local bamboo to show its beauty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 and raised near Wuyi Mountain, Xie is an inheritor of the Intangible Cultural Heritage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非遗传承人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has been practising this bamboo weaving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竹编</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 for 22 years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social media, Xie amazed viewers by skillfully cutting bamboo into thin pieces with just a knife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 creation, making a small national flag of China for the model was the most challenging—it took him 7 hours to work out how to weave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 started learning bamboo weaving as a teenager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fell in love with it when he found he was able to create anything he could imagine with bamboo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Passing on this traditional skill is not easy, but Xie is doing his best to keep it alive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opened a bamboo weaving museum where visitors can enjoy and take photos of his works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his working place in the Wuyi Mountain tourist area, people can take lessons to make simple jewelry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buy handmade gifts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 and his team use creative ways to draw lots of attention from different cities to his works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he has got over 27,000 followers on social media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were quite young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hopes more young people can enjoy the beauty of this ancient art and the traditional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8508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Hongxing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famous for online recently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bamboo forests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bamboo model of the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space station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new type of bamboo jewelry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bamboo weaving in big cities</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58874" y="853964"/>
            <a:ext cx="389850" cy="461665"/>
          </a:xfrm>
          <a:prstGeom prst="rect">
            <a:avLst/>
          </a:prstGeom>
        </p:spPr>
        <p:txBody>
          <a:bodyPr wrap="none">
            <a:spAutoFit/>
          </a:bodyPr>
          <a:lstStyle/>
          <a:p>
            <a:r>
              <a:rPr lang="en-US" altLang="zh-CN" sz="2400" dirty="0"/>
              <a:t>B</a:t>
            </a:r>
            <a:endParaRPr lang="zh-CN" altLang="en-US" dirty="0"/>
          </a:p>
        </p:txBody>
      </p:sp>
      <p:sp>
        <p:nvSpPr>
          <p:cNvPr id="4" name="内容占位符 1"/>
          <p:cNvSpPr txBox="1"/>
          <p:nvPr/>
        </p:nvSpPr>
        <p:spPr bwMode="auto">
          <a:xfrm>
            <a:off x="360854" y="368897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Hongxing</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42, has recently </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become popular online for</a:t>
            </a:r>
            <a:r>
              <a:rPr lang="en-US" altLang="zh-CN" b="1"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 popular for … </a:t>
            </a:r>
            <a:r>
              <a:rPr lang="zh-CN" altLang="en-US"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而受</a:t>
            </a:r>
            <a:r>
              <a:rPr lang="zh-CN" altLang="en-US"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欢迎，</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be popular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with …</a:t>
            </a:r>
            <a:r>
              <a:rPr lang="zh-CN" altLang="en-US"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受</a:t>
            </a:r>
            <a:r>
              <a:rPr lang="en-US" altLang="zh-CN" b="1" dirty="0" smtClean="0">
                <a:solidFill>
                  <a:srgbClr val="00AEEF"/>
                </a:solidFill>
                <a:latin typeface="+mj-ea"/>
                <a:ea typeface="+mj-ea"/>
                <a:cs typeface="Times New Roman" panose="02020603050405020304" pitchFamily="18" charset="0"/>
              </a:rPr>
              <a:t>……</a:t>
            </a:r>
            <a:r>
              <a:rPr lang="zh-CN" altLang="en-US" b="1" dirty="0" smtClean="0">
                <a:solidFill>
                  <a:srgbClr val="00AEEF"/>
                </a:solidFill>
                <a:latin typeface="+mj-ea"/>
                <a:ea typeface="+mj-ea"/>
                <a:cs typeface="Times New Roman" panose="02020603050405020304" pitchFamily="18" charset="0"/>
              </a:rPr>
              <a:t>欢迎</a:t>
            </a:r>
            <a:endParaRPr lang="en-US" altLang="zh-CN" b="1" dirty="0">
              <a:solidFill>
                <a:srgbClr val="00AEEF"/>
              </a:solidFill>
              <a:latin typeface="+mj-ea"/>
              <a:ea typeface="+mj-ea"/>
              <a:cs typeface="Times New Roman" panose="02020603050405020304" pitchFamily="18" charset="0"/>
            </a:endParaRPr>
          </a:p>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creating a tiny model of the </a:t>
            </a:r>
            <a:r>
              <a:rPr lang="en-US" altLang="zh-CN"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space station using bamboo.”</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谢宏星是因制作了天宫空间站的竹编模型而走红。故选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858874" y="4869160"/>
            <a:ext cx="489111" cy="3600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txBox="1"/>
          <p:nvPr/>
        </p:nvSpPr>
        <p:spPr bwMode="auto">
          <a:xfrm>
            <a:off x="360854" y="301495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细节理解题。根据第一段中的</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b="1" u="wavy" dirty="0" smtClean="0">
                <a:solidFill>
                  <a:srgbClr val="FF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took him 46 days to complete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space station”</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a:t>
            </a:r>
            <a:endParaRPr lang="zh-CN" altLang="zh-CN" sz="1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花费某人时间做某事</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同义词组有</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spend</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00" dirty="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宏星完成天宫空间站模型用了</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46</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天。故选</a:t>
            </a:r>
            <a:r>
              <a:rPr lang="en-US"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238241"/>
          </a:xfrm>
        </p:spPr>
        <p:txBody>
          <a:bodyPr/>
          <a:lstStyle/>
          <a:p>
            <a:pPr hangingPunct="0">
              <a:spcAft>
                <a:spcPts val="0"/>
              </a:spcAft>
              <a:tabLst>
                <a:tab pos="5850890" algn="l"/>
              </a:tabLs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did it take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Hongxing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finish the model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Tiangong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space station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 years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weeks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hours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41620" y="848338"/>
            <a:ext cx="407484" cy="461665"/>
          </a:xfrm>
          <a:prstGeom prst="rect">
            <a:avLst/>
          </a:prstGeom>
        </p:spPr>
        <p:txBody>
          <a:bodyPr wrap="none">
            <a:spAutoFit/>
          </a:bodyPr>
          <a:lstStyle/>
          <a:p>
            <a:r>
              <a:rPr lang="en-US" altLang="zh-CN" sz="2400" dirty="0"/>
              <a:t>C</a:t>
            </a:r>
            <a:endParaRPr lang="zh-CN" altLang="en-US" dirty="0"/>
          </a:p>
        </p:txBody>
      </p:sp>
      <p:pic>
        <p:nvPicPr>
          <p:cNvPr id="4" name="箭头右.eps" descr="id:2147487599;FounderCES"/>
          <p:cNvPicPr/>
          <p:nvPr/>
        </p:nvPicPr>
        <p:blipFill>
          <a:blip r:embed="rId1"/>
          <a:stretch>
            <a:fillRect/>
          </a:stretch>
        </p:blipFill>
        <p:spPr>
          <a:xfrm>
            <a:off x="819506" y="4150836"/>
            <a:ext cx="429598" cy="4302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9208"/>
            <a:ext cx="11485848" cy="3125856"/>
          </a:xfrm>
        </p:spPr>
        <p:txBody>
          <a:bodyPr/>
          <a:lstStyle/>
          <a:p>
            <a:pPr hangingPunct="0">
              <a:lnSpc>
                <a:spcPct val="130000"/>
              </a:lnSpc>
              <a:spcAft>
                <a:spcPts val="0"/>
              </a:spcAft>
              <a:tabLst>
                <a:tab pos="5850890" algn="l"/>
              </a:tabLst>
            </a:pP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a:t>
            </a:r>
            <a:r>
              <a:rPr lang="en-US" altLang="zh-CN" sz="22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done to pass on this traditional skill of bamboo weaving</a:t>
            </a:r>
            <a:r>
              <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Posting works on social media</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Giving jewelry-making classes</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Running a bamboo weaving museum</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 books about bamboo art</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2778125" algn="l"/>
                <a:tab pos="5849620" algn="l"/>
                <a:tab pos="8608695" algn="l"/>
              </a:tabLst>
            </a:pP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①②③</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①③④</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②③④</a:t>
            </a:r>
            <a:r>
              <a:rPr lang="en-US"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2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dirty="0">
                <a:solidFill>
                  <a:srgbClr val="000000"/>
                </a:solidFill>
                <a:latin typeface="Times New Roman" panose="02020603050405020304" pitchFamily="18" charset="0"/>
                <a:ea typeface="宋体" panose="02010600030101010101" pitchFamily="2" charset="-122"/>
                <a:cs typeface="宋体" panose="02010600030101010101" pitchFamily="2" charset="-122"/>
              </a:rPr>
              <a:t>①②④</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839765" y="984502"/>
            <a:ext cx="2789403" cy="364195"/>
          </a:xfrm>
          <a:prstGeom prst="rect">
            <a:avLst/>
          </a:prstGeom>
        </p:spPr>
      </p:pic>
      <p:sp>
        <p:nvSpPr>
          <p:cNvPr id="4" name="矩形 3"/>
          <p:cNvSpPr/>
          <p:nvPr/>
        </p:nvSpPr>
        <p:spPr>
          <a:xfrm>
            <a:off x="830247" y="844704"/>
            <a:ext cx="388248" cy="488595"/>
          </a:xfrm>
          <a:prstGeom prst="rect">
            <a:avLst/>
          </a:prstGeom>
        </p:spPr>
        <p:txBody>
          <a:bodyPr wrap="none">
            <a:spAutoFit/>
          </a:bodyPr>
          <a:lstStyle/>
          <a:p>
            <a:pPr>
              <a:lnSpc>
                <a:spcPct val="130000"/>
              </a:lnSpc>
            </a:pPr>
            <a:r>
              <a:rPr lang="en-US" altLang="zh-CN" sz="2200" dirty="0"/>
              <a:t>A</a:t>
            </a:r>
            <a:endParaRPr lang="zh-CN" altLang="en-US" sz="2200" dirty="0"/>
          </a:p>
        </p:txBody>
      </p:sp>
      <p:sp>
        <p:nvSpPr>
          <p:cNvPr id="5" name="内容占位符 5"/>
          <p:cNvSpPr txBox="1"/>
          <p:nvPr/>
        </p:nvSpPr>
        <p:spPr bwMode="auto">
          <a:xfrm>
            <a:off x="360854" y="3999770"/>
            <a:ext cx="11485848" cy="1805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opened a bamboo weaving museum”</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 can take lessons to make simple jewelry</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珠宝</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or buy handmade gifts”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以及第二段中的</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social media, </a:t>
            </a:r>
            <a:r>
              <a:rPr lang="en-US" altLang="zh-CN" sz="2200" b="1" dirty="0" err="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amazed viewers”</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谢宏星通过开设竹编博物馆、教授首饰制作课程和在社交媒体发布作品来传承竹编技艺。文中未提及写书</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排除</a:t>
            </a:r>
            <a:r>
              <a:rPr lang="zh-CN" altLang="zh-CN" sz="2200" b="1" dirty="0" smtClean="0">
                <a:solidFill>
                  <a:srgbClr val="FF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850890" algn="l"/>
              </a:tabLs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last paragraph refer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指的是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his team</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followers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cities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creative works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889864" y="908720"/>
            <a:ext cx="3611600" cy="406685"/>
          </a:xfrm>
          <a:prstGeom prst="rect">
            <a:avLst/>
          </a:prstGeom>
        </p:spPr>
      </p:pic>
      <p:sp>
        <p:nvSpPr>
          <p:cNvPr id="4" name="矩形 3"/>
          <p:cNvSpPr/>
          <p:nvPr/>
        </p:nvSpPr>
        <p:spPr>
          <a:xfrm>
            <a:off x="838622" y="856964"/>
            <a:ext cx="389850" cy="461665"/>
          </a:xfrm>
          <a:prstGeom prst="rect">
            <a:avLst/>
          </a:prstGeom>
        </p:spPr>
        <p:txBody>
          <a:bodyPr wrap="none">
            <a:spAutoFit/>
          </a:bodyPr>
          <a:lstStyle/>
          <a:p>
            <a:r>
              <a:rPr lang="en-US" altLang="zh-CN" sz="2400" dirty="0"/>
              <a:t>B</a:t>
            </a:r>
            <a:endParaRPr lang="zh-CN" altLang="en-US" dirty="0"/>
          </a:p>
        </p:txBody>
      </p:sp>
      <p:sp>
        <p:nvSpPr>
          <p:cNvPr id="5" name="内容占位符 6"/>
          <p:cNvSpPr txBox="1"/>
          <p:nvPr/>
        </p:nvSpPr>
        <p:spPr bwMode="auto">
          <a:xfrm>
            <a:off x="360854" y="41210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代词指代题。根据最后一段中的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he has got over 27,000 followers on social media. Most of them were quite young.”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画线词</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指代前文提到的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“followers”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60854" y="2608852"/>
            <a:ext cx="11485848" cy="1756252"/>
          </a:xfrm>
          <a:prstGeom prst="rect">
            <a:avLst/>
          </a:prstGeom>
        </p:spPr>
      </p:pic>
      <p:sp>
        <p:nvSpPr>
          <p:cNvPr id="2" name="内容占位符 1"/>
          <p:cNvSpPr>
            <a:spLocks noGrp="1"/>
          </p:cNvSpPr>
          <p:nvPr>
            <p:ph idx="1"/>
          </p:nvPr>
        </p:nvSpPr>
        <p:spPr>
          <a:xfrm>
            <a:off x="360854" y="2608852"/>
            <a:ext cx="11485848" cy="1754326"/>
          </a:xfrm>
        </p:spPr>
        <p:txBody>
          <a:bodyPr/>
          <a:lstStyle/>
          <a:p>
            <a:pPr hangingPunct="0">
              <a:spcAft>
                <a:spcPts val="0"/>
              </a:spcAft>
            </a:pP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竹编</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技艺是源自中国农耕文明的智慧结晶</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更是被列入省级非物质文化遗产的传统技艺。守护这项千年技艺的精髓</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推动传统文化创造性转化</a:t>
            </a:r>
            <a:r>
              <a:rPr lang="en-US" altLang="zh-CN" b="1" dirty="0">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latin typeface="Times New Roman" panose="02020603050405020304" pitchFamily="18" charset="0"/>
                <a:ea typeface="楷体" panose="02010609060101010101" pitchFamily="49" charset="-122"/>
                <a:cs typeface="Times New Roman" panose="02020603050405020304" pitchFamily="18" charset="0"/>
              </a:rPr>
              <a:t>是我们义不容辞的文化使命</a:t>
            </a:r>
            <a:r>
              <a:rPr lang="zh-CN" altLang="zh-CN" b="1" dirty="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素养导向.eps" descr="id:2147487606;FounderCES"/>
          <p:cNvPicPr/>
          <p:nvPr/>
        </p:nvPicPr>
        <p:blipFill>
          <a:blip r:embed="rId2"/>
          <a:stretch>
            <a:fillRect/>
          </a:stretch>
        </p:blipFill>
        <p:spPr>
          <a:xfrm>
            <a:off x="360854" y="2806806"/>
            <a:ext cx="1629896" cy="288031"/>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COMMONDATA" val="eyJoZGlkIjoiNWZhMmFmYjFhZTExNGRmOWQxZTA4YjM1ZTllY2ZmMDAifQ=="/>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3158</Words>
  <Application>WPS 演示</Application>
  <PresentationFormat>自定义</PresentationFormat>
  <Paragraphs>57</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Arial</vt:lpstr>
      <vt:lpstr>宋体</vt:lpstr>
      <vt:lpstr>Wingdings</vt:lpstr>
      <vt:lpstr>Times New Roman</vt:lpstr>
      <vt:lpstr>楷体</vt:lpstr>
      <vt:lpstr>微软雅黑</vt:lpstr>
      <vt:lpstr>黑体</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2025-09-16T14:43:51Z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2052-12.1.0.15120</vt:lpwstr>
  </property>
  <property fmtid="{D5CDD505-2E9C-101B-9397-08002B2CF9AE}" pid="3" name="ICV">
    <vt:lpwstr>9EDC31CE0F6C4012ADD995D72FBB3583_12</vt:lpwstr>
  </property>
</Properties>
</file>